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Comfortaa Light"/>
      <p:regular r:id="rId21"/>
      <p:bold r:id="rId22"/>
    </p:embeddedFont>
    <p:embeddedFont>
      <p:font typeface="Anton"/>
      <p:regular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mfortaaLight-bold.fntdata"/><Relationship Id="rId21" Type="http://schemas.openxmlformats.org/officeDocument/2006/relationships/font" Target="fonts/ComfortaaLight-regular.fntdata"/><Relationship Id="rId24" Type="http://schemas.openxmlformats.org/officeDocument/2006/relationships/font" Target="fonts/Comfortaa-regular.fntdata"/><Relationship Id="rId23" Type="http://schemas.openxmlformats.org/officeDocument/2006/relationships/font" Target="fonts/Anton-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Comforta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royaltyinstitute.org/royalty-football-camps"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royaltyinstitute.org/blessed-conference"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homedepot.com/p/TrafficMaster-Mainstream-12-ft-Wide-x-Cut-to-Length-Green-Artificial-Grass-002HD/306897307?source=shoppingads&amp;locale=en-US&amp;pla&amp;mtc=Shopping-VF-F_D29A-G-D29A-Multi-Multi-NA-Feed-PLA_LIA-NA-NA-MinorAppl_Special_Buys&amp;cm_mmc=Shopping-VF-F_D29A-G-D29A-Multi-Multi-NA-Feed-PLA_LIA-NA-NA-MinorAppl_Special_Buys-71700000042813121-58700005464629311-92700067963002094&amp;gbraid=0AAAAADq61UfMCYVHbW83KjolXbrh1_Dh5&amp;gbraid=0AAAAADq61UfMCYVHbW83KjolXbrh1_Dh5&amp;gclid=EAIaIQobChMIkMzVtrbI9QIVxN7ICh1BOwArEAQYASABEgJUV_D_BwE&amp;gclsrc=aw.ds#overlay" TargetMode="External"/><Relationship Id="rId4" Type="http://schemas.openxmlformats.org/officeDocument/2006/relationships/hyperlink" Target="https://www.amazon.com/HulkFit-Multi-Function-Adjustable-Attachment-1000-Pound/dp/B07FBDVJN5/ref=zg_bs_3408451_3?_encoding=UTF8&amp;psc=1&amp;refRID=HTXT2QQJPV036E04A0HZ"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0" y="4309400"/>
            <a:ext cx="91440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9900FF"/>
                </a:solidFill>
                <a:latin typeface="Anton"/>
                <a:ea typeface="Anton"/>
                <a:cs typeface="Anton"/>
                <a:sym typeface="Anton"/>
              </a:rPr>
              <a:t>The Royalty Institute of Leadership and Innovation</a:t>
            </a:r>
            <a:endParaRPr>
              <a:solidFill>
                <a:srgbClr val="9900FF"/>
              </a:solidFill>
              <a:latin typeface="Anton"/>
              <a:ea typeface="Anton"/>
              <a:cs typeface="Anton"/>
              <a:sym typeface="Anton"/>
            </a:endParaRPr>
          </a:p>
        </p:txBody>
      </p:sp>
      <p:pic>
        <p:nvPicPr>
          <p:cNvPr id="55" name="Google Shape;55;p13"/>
          <p:cNvPicPr preferRelativeResize="0"/>
          <p:nvPr/>
        </p:nvPicPr>
        <p:blipFill rotWithShape="1">
          <a:blip r:embed="rId3">
            <a:alphaModFix/>
          </a:blip>
          <a:srcRect b="0" l="0" r="0" t="0"/>
          <a:stretch/>
        </p:blipFill>
        <p:spPr>
          <a:xfrm>
            <a:off x="0" y="370150"/>
            <a:ext cx="9144000" cy="3863900"/>
          </a:xfrm>
          <a:prstGeom prst="rect">
            <a:avLst/>
          </a:prstGeom>
          <a:noFill/>
          <a:ln>
            <a:noFill/>
          </a:ln>
        </p:spPr>
      </p:pic>
      <p:sp>
        <p:nvSpPr>
          <p:cNvPr id="56" name="Google Shape;56;p13"/>
          <p:cNvSpPr txBox="1"/>
          <p:nvPr>
            <p:ph idx="1" type="subTitle"/>
          </p:nvPr>
        </p:nvSpPr>
        <p:spPr>
          <a:xfrm>
            <a:off x="0" y="4793650"/>
            <a:ext cx="91440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1200">
                <a:solidFill>
                  <a:srgbClr val="FF0000"/>
                </a:solidFill>
                <a:latin typeface="Anton"/>
                <a:ea typeface="Anton"/>
                <a:cs typeface="Anton"/>
                <a:sym typeface="Anton"/>
              </a:rPr>
              <a:t>5404 Old Temple Hills Rd, Temple Hills MD											RoyaltyInstitute.Org</a:t>
            </a:r>
            <a:endParaRPr sz="1200">
              <a:solidFill>
                <a:srgbClr val="FF0000"/>
              </a:solidFill>
              <a:latin typeface="Anton"/>
              <a:ea typeface="Anton"/>
              <a:cs typeface="Anton"/>
              <a:sym typeface="Anto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0"/>
            <a:ext cx="8520600" cy="88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Anton"/>
                <a:ea typeface="Anton"/>
                <a:cs typeface="Anton"/>
                <a:sym typeface="Anton"/>
              </a:rPr>
              <a:t>Leadership and Innovation Seminar Highlights ()offered to date</a:t>
            </a:r>
            <a:endParaRPr>
              <a:latin typeface="Anton"/>
              <a:ea typeface="Anton"/>
              <a:cs typeface="Anton"/>
              <a:sym typeface="Anton"/>
            </a:endParaRPr>
          </a:p>
        </p:txBody>
      </p:sp>
      <p:sp>
        <p:nvSpPr>
          <p:cNvPr id="110" name="Google Shape;110;p22"/>
          <p:cNvSpPr txBox="1"/>
          <p:nvPr>
            <p:ph idx="1" type="body"/>
          </p:nvPr>
        </p:nvSpPr>
        <p:spPr>
          <a:xfrm>
            <a:off x="311700" y="888601"/>
            <a:ext cx="8520600" cy="38544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FFFFFF"/>
              </a:buClr>
              <a:buSzPts val="1900"/>
              <a:buChar char="●"/>
            </a:pPr>
            <a:r>
              <a:rPr lang="en" sz="1900">
                <a:solidFill>
                  <a:srgbClr val="FFFFFF"/>
                </a:solidFill>
              </a:rPr>
              <a:t>Barbering</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Information Technology Institute</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Small Business/Entrepreneurship</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Interacting with the police - Cottage City Police Department</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Leadership Seminar(s)- Speakers Include- (How to tie your tie- 100 Black Men PG County ,Nicole Tiovanni, Lody Boy - Taylor Gang, Jared Johnston- Author)</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Literacy Event w/ University  of MD</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Read Across District Heights</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Museum of African American History and Culture</a:t>
            </a:r>
            <a:endParaRPr sz="19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8700">
                <a:latin typeface="Anton"/>
                <a:ea typeface="Anton"/>
                <a:cs typeface="Anton"/>
                <a:sym typeface="Anton"/>
              </a:rPr>
              <a:t>COMMUNITY ENGAGEMENT EVENTS</a:t>
            </a:r>
            <a:endParaRPr sz="8700">
              <a:latin typeface="Anton"/>
              <a:ea typeface="Anton"/>
              <a:cs typeface="Anton"/>
              <a:sym typeface="Anto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19810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0000"/>
                </a:solidFill>
                <a:latin typeface="Anton"/>
                <a:ea typeface="Anton"/>
                <a:cs typeface="Anton"/>
                <a:sym typeface="Anton"/>
              </a:rPr>
              <a:t>ROYALTY FOOTBALL CAMPS</a:t>
            </a:r>
            <a:endParaRPr>
              <a:solidFill>
                <a:srgbClr val="D9D9D9"/>
              </a:solidFill>
              <a:latin typeface="Anton"/>
              <a:ea typeface="Anton"/>
              <a:cs typeface="Anton"/>
              <a:sym typeface="Anton"/>
            </a:endParaRPr>
          </a:p>
        </p:txBody>
      </p:sp>
      <p:sp>
        <p:nvSpPr>
          <p:cNvPr id="121" name="Google Shape;121;p24"/>
          <p:cNvSpPr txBox="1"/>
          <p:nvPr>
            <p:ph idx="1" type="body"/>
          </p:nvPr>
        </p:nvSpPr>
        <p:spPr>
          <a:xfrm>
            <a:off x="311700" y="531375"/>
            <a:ext cx="3995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u="sng">
                <a:solidFill>
                  <a:schemeClr val="hlink"/>
                </a:solidFill>
                <a:latin typeface="Comfortaa Light"/>
                <a:ea typeface="Comfortaa Light"/>
                <a:cs typeface="Comfortaa Light"/>
                <a:sym typeface="Comfortaa Light"/>
                <a:hlinkClick r:id="rId3"/>
              </a:rPr>
              <a:t>https://www.royaltyinstitute.org/royalty-football-camps</a:t>
            </a:r>
            <a:endParaRPr>
              <a:latin typeface="Comfortaa Light"/>
              <a:ea typeface="Comfortaa Light"/>
              <a:cs typeface="Comfortaa Light"/>
              <a:sym typeface="Comfortaa Light"/>
            </a:endParaRPr>
          </a:p>
          <a:p>
            <a:pPr indent="0" lvl="0" marL="0" rtl="0" algn="l">
              <a:lnSpc>
                <a:spcPct val="115000"/>
              </a:lnSpc>
              <a:spcBef>
                <a:spcPts val="1600"/>
              </a:spcBef>
              <a:spcAft>
                <a:spcPts val="0"/>
              </a:spcAft>
              <a:buSzPts val="1800"/>
              <a:buNone/>
            </a:pPr>
            <a:r>
              <a:rPr lang="en">
                <a:solidFill>
                  <a:srgbClr val="FFFFFF"/>
                </a:solidFill>
                <a:latin typeface="Comfortaa Light"/>
                <a:ea typeface="Comfortaa Light"/>
                <a:cs typeface="Comfortaa Light"/>
                <a:sym typeface="Comfortaa Light"/>
              </a:rPr>
              <a:t>20+ Kids last session</a:t>
            </a:r>
            <a:endParaRPr>
              <a:solidFill>
                <a:srgbClr val="FFFFFF"/>
              </a:solidFill>
              <a:latin typeface="Comfortaa Light"/>
              <a:ea typeface="Comfortaa Light"/>
              <a:cs typeface="Comfortaa Light"/>
              <a:sym typeface="Comfortaa Light"/>
            </a:endParaRPr>
          </a:p>
          <a:p>
            <a:pPr indent="0" lvl="0" marL="0" rtl="0" algn="l">
              <a:lnSpc>
                <a:spcPct val="115000"/>
              </a:lnSpc>
              <a:spcBef>
                <a:spcPts val="1600"/>
              </a:spcBef>
              <a:spcAft>
                <a:spcPts val="0"/>
              </a:spcAft>
              <a:buSzPts val="1800"/>
              <a:buNone/>
            </a:pPr>
            <a:r>
              <a:rPr lang="en">
                <a:solidFill>
                  <a:srgbClr val="FFFFFF"/>
                </a:solidFill>
                <a:latin typeface="Comfortaa Light"/>
                <a:ea typeface="Comfortaa Light"/>
                <a:cs typeface="Comfortaa Light"/>
                <a:sym typeface="Comfortaa Light"/>
              </a:rPr>
              <a:t>Camps Throughout the year</a:t>
            </a:r>
            <a:endParaRPr>
              <a:solidFill>
                <a:srgbClr val="FFFFFF"/>
              </a:solidFill>
              <a:latin typeface="Comfortaa Light"/>
              <a:ea typeface="Comfortaa Light"/>
              <a:cs typeface="Comfortaa Light"/>
              <a:sym typeface="Comfortaa Light"/>
            </a:endParaRPr>
          </a:p>
          <a:p>
            <a:pPr indent="0" lvl="0" marL="0" rtl="0" algn="l">
              <a:lnSpc>
                <a:spcPct val="115000"/>
              </a:lnSpc>
              <a:spcBef>
                <a:spcPts val="1600"/>
              </a:spcBef>
              <a:spcAft>
                <a:spcPts val="0"/>
              </a:spcAft>
              <a:buSzPts val="1800"/>
              <a:buNone/>
            </a:pPr>
            <a:r>
              <a:rPr lang="en">
                <a:solidFill>
                  <a:srgbClr val="FFFFFF"/>
                </a:solidFill>
                <a:latin typeface="Comfortaa Light"/>
                <a:ea typeface="Comfortaa Light"/>
                <a:cs typeface="Comfortaa Light"/>
                <a:sym typeface="Comfortaa Light"/>
              </a:rPr>
              <a:t>Part of the players community service initiative</a:t>
            </a:r>
            <a:endParaRPr>
              <a:solidFill>
                <a:srgbClr val="FFFFFF"/>
              </a:solidFill>
              <a:latin typeface="Comfortaa Light"/>
              <a:ea typeface="Comfortaa Light"/>
              <a:cs typeface="Comfortaa Light"/>
              <a:sym typeface="Comfortaa Light"/>
            </a:endParaRPr>
          </a:p>
          <a:p>
            <a:pPr indent="0" lvl="0" marL="0" rtl="0" algn="l">
              <a:lnSpc>
                <a:spcPct val="115000"/>
              </a:lnSpc>
              <a:spcBef>
                <a:spcPts val="1600"/>
              </a:spcBef>
              <a:spcAft>
                <a:spcPts val="0"/>
              </a:spcAft>
              <a:buSzPts val="1800"/>
              <a:buNone/>
            </a:pPr>
            <a:r>
              <a:rPr lang="en">
                <a:solidFill>
                  <a:srgbClr val="FFFFFF"/>
                </a:solidFill>
                <a:latin typeface="Comfortaa Light"/>
                <a:ea typeface="Comfortaa Light"/>
                <a:cs typeface="Comfortaa Light"/>
                <a:sym typeface="Comfortaa Light"/>
              </a:rPr>
              <a:t>Fundamentals Based; no contact camp that follows the Royalty Leadership Blueprint </a:t>
            </a:r>
            <a:endParaRPr>
              <a:solidFill>
                <a:srgbClr val="FFFFFF"/>
              </a:solidFill>
              <a:latin typeface="Comfortaa Light"/>
              <a:ea typeface="Comfortaa Light"/>
              <a:cs typeface="Comfortaa Light"/>
              <a:sym typeface="Comfortaa Light"/>
            </a:endParaRPr>
          </a:p>
          <a:p>
            <a:pPr indent="0" lvl="0" marL="0" rtl="0" algn="ctr">
              <a:lnSpc>
                <a:spcPct val="115000"/>
              </a:lnSpc>
              <a:spcBef>
                <a:spcPts val="1600"/>
              </a:spcBef>
              <a:spcAft>
                <a:spcPts val="0"/>
              </a:spcAft>
              <a:buSzPts val="1800"/>
              <a:buNone/>
            </a:pPr>
            <a:r>
              <a:rPr b="1" lang="en" sz="1200">
                <a:solidFill>
                  <a:srgbClr val="FF0000"/>
                </a:solidFill>
                <a:latin typeface="Comfortaa"/>
                <a:ea typeface="Comfortaa"/>
                <a:cs typeface="Comfortaa"/>
                <a:sym typeface="Comfortaa"/>
              </a:rPr>
              <a:t>Portion of the camp goes to investors and building upkeep; A portion goes to myself and our football coaches</a:t>
            </a:r>
            <a:endParaRPr b="1" sz="1200">
              <a:solidFill>
                <a:srgbClr val="FF0000"/>
              </a:solidFill>
              <a:latin typeface="Comfortaa"/>
              <a:ea typeface="Comfortaa"/>
              <a:cs typeface="Comfortaa"/>
              <a:sym typeface="Comfortaa"/>
            </a:endParaRPr>
          </a:p>
          <a:p>
            <a:pPr indent="0" lvl="0" marL="0" rtl="0" algn="l">
              <a:lnSpc>
                <a:spcPct val="115000"/>
              </a:lnSpc>
              <a:spcBef>
                <a:spcPts val="1600"/>
              </a:spcBef>
              <a:spcAft>
                <a:spcPts val="1600"/>
              </a:spcAft>
              <a:buSzPts val="1800"/>
              <a:buNone/>
            </a:pPr>
            <a:r>
              <a:t/>
            </a:r>
            <a:endParaRPr/>
          </a:p>
        </p:txBody>
      </p:sp>
      <p:pic>
        <p:nvPicPr>
          <p:cNvPr id="122" name="Google Shape;122;p24"/>
          <p:cNvPicPr preferRelativeResize="0"/>
          <p:nvPr/>
        </p:nvPicPr>
        <p:blipFill rotWithShape="1">
          <a:blip r:embed="rId4">
            <a:alphaModFix/>
          </a:blip>
          <a:srcRect b="0" l="0" r="0" t="1019"/>
          <a:stretch/>
        </p:blipFill>
        <p:spPr>
          <a:xfrm>
            <a:off x="5056875" y="572700"/>
            <a:ext cx="3843925" cy="4353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19810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0000"/>
                </a:solidFill>
                <a:latin typeface="Anton"/>
                <a:ea typeface="Anton"/>
                <a:cs typeface="Anton"/>
                <a:sym typeface="Anton"/>
              </a:rPr>
              <a:t>ROYALTY BIKE DMV</a:t>
            </a:r>
            <a:endParaRPr>
              <a:solidFill>
                <a:srgbClr val="D9D9D9"/>
              </a:solidFill>
              <a:latin typeface="Anton"/>
              <a:ea typeface="Anton"/>
              <a:cs typeface="Anton"/>
              <a:sym typeface="Anton"/>
            </a:endParaRPr>
          </a:p>
        </p:txBody>
      </p:sp>
      <p:sp>
        <p:nvSpPr>
          <p:cNvPr id="128" name="Google Shape;128;p25"/>
          <p:cNvSpPr txBox="1"/>
          <p:nvPr>
            <p:ph idx="1" type="body"/>
          </p:nvPr>
        </p:nvSpPr>
        <p:spPr>
          <a:xfrm>
            <a:off x="311700" y="531375"/>
            <a:ext cx="39951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FFFFFF"/>
                </a:solidFill>
                <a:latin typeface="Comfortaa Light"/>
                <a:ea typeface="Comfortaa Light"/>
                <a:cs typeface="Comfortaa Light"/>
                <a:sym typeface="Comfortaa Light"/>
              </a:rPr>
              <a:t>https://www.royaltyinstitute.org/royalty-bike-dmv</a:t>
            </a:r>
            <a:endParaRPr>
              <a:solidFill>
                <a:srgbClr val="FFFFFF"/>
              </a:solidFill>
              <a:latin typeface="Comfortaa Light"/>
              <a:ea typeface="Comfortaa Light"/>
              <a:cs typeface="Comfortaa Light"/>
              <a:sym typeface="Comfortaa Light"/>
            </a:endParaRPr>
          </a:p>
          <a:p>
            <a:pPr indent="0" lvl="0" marL="0" rtl="0" algn="l">
              <a:lnSpc>
                <a:spcPct val="115000"/>
              </a:lnSpc>
              <a:spcBef>
                <a:spcPts val="1600"/>
              </a:spcBef>
              <a:spcAft>
                <a:spcPts val="0"/>
              </a:spcAft>
              <a:buSzPts val="1800"/>
              <a:buNone/>
            </a:pPr>
            <a:r>
              <a:rPr lang="en">
                <a:solidFill>
                  <a:srgbClr val="FFFFFF"/>
                </a:solidFill>
                <a:latin typeface="Comfortaa Light"/>
                <a:ea typeface="Comfortaa Light"/>
                <a:cs typeface="Comfortaa Light"/>
                <a:sym typeface="Comfortaa Light"/>
              </a:rPr>
              <a:t>Biked the county with multiple sponsors to raise money for the Royalty Education Fund</a:t>
            </a:r>
            <a:endParaRPr>
              <a:solidFill>
                <a:srgbClr val="FFFFFF"/>
              </a:solidFill>
              <a:latin typeface="Comfortaa Light"/>
              <a:ea typeface="Comfortaa Light"/>
              <a:cs typeface="Comfortaa Light"/>
              <a:sym typeface="Comfortaa Light"/>
            </a:endParaRPr>
          </a:p>
          <a:p>
            <a:pPr indent="0" lvl="0" marL="0" rtl="0" algn="l">
              <a:lnSpc>
                <a:spcPct val="115000"/>
              </a:lnSpc>
              <a:spcBef>
                <a:spcPts val="1600"/>
              </a:spcBef>
              <a:spcAft>
                <a:spcPts val="0"/>
              </a:spcAft>
              <a:buSzPts val="1800"/>
              <a:buNone/>
            </a:pPr>
            <a:r>
              <a:t/>
            </a:r>
            <a:endParaRPr b="1" sz="1200">
              <a:solidFill>
                <a:srgbClr val="FF0000"/>
              </a:solidFill>
              <a:latin typeface="Comfortaa"/>
              <a:ea typeface="Comfortaa"/>
              <a:cs typeface="Comfortaa"/>
              <a:sym typeface="Comfortaa"/>
            </a:endParaRPr>
          </a:p>
          <a:p>
            <a:pPr indent="0" lvl="0" marL="0" rtl="0" algn="l">
              <a:lnSpc>
                <a:spcPct val="115000"/>
              </a:lnSpc>
              <a:spcBef>
                <a:spcPts val="1600"/>
              </a:spcBef>
              <a:spcAft>
                <a:spcPts val="1600"/>
              </a:spcAft>
              <a:buSzPts val="1800"/>
              <a:buNone/>
            </a:pPr>
            <a:r>
              <a:t/>
            </a:r>
            <a:endParaRPr/>
          </a:p>
        </p:txBody>
      </p:sp>
      <p:pic>
        <p:nvPicPr>
          <p:cNvPr id="129" name="Google Shape;129;p25"/>
          <p:cNvPicPr preferRelativeResize="0"/>
          <p:nvPr/>
        </p:nvPicPr>
        <p:blipFill rotWithShape="1">
          <a:blip r:embed="rId3">
            <a:alphaModFix/>
          </a:blip>
          <a:srcRect b="0" l="0" r="0" t="0"/>
          <a:stretch/>
        </p:blipFill>
        <p:spPr>
          <a:xfrm>
            <a:off x="5126575" y="82863"/>
            <a:ext cx="3843925" cy="4977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19810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D9D9D9"/>
                </a:solidFill>
                <a:latin typeface="Anton"/>
                <a:ea typeface="Anton"/>
                <a:cs typeface="Anton"/>
                <a:sym typeface="Anton"/>
              </a:rPr>
              <a:t>THE BLESSED VIRTUAL INSPIRATION CONFERENCE 2020</a:t>
            </a:r>
            <a:endParaRPr>
              <a:solidFill>
                <a:srgbClr val="D9D9D9"/>
              </a:solidFill>
              <a:latin typeface="Anton"/>
              <a:ea typeface="Anton"/>
              <a:cs typeface="Anton"/>
              <a:sym typeface="Anton"/>
            </a:endParaRPr>
          </a:p>
        </p:txBody>
      </p:sp>
      <p:sp>
        <p:nvSpPr>
          <p:cNvPr id="135" name="Google Shape;135;p26"/>
          <p:cNvSpPr txBox="1"/>
          <p:nvPr>
            <p:ph idx="1" type="body"/>
          </p:nvPr>
        </p:nvSpPr>
        <p:spPr>
          <a:xfrm>
            <a:off x="311700" y="531375"/>
            <a:ext cx="3995100" cy="426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u="sng">
                <a:solidFill>
                  <a:schemeClr val="hlink"/>
                </a:solidFill>
                <a:latin typeface="Comfortaa Light"/>
                <a:ea typeface="Comfortaa Light"/>
                <a:cs typeface="Comfortaa Light"/>
                <a:sym typeface="Comfortaa Light"/>
                <a:hlinkClick r:id="rId3"/>
              </a:rPr>
              <a:t>https://www.royaltyinstitute.org/blessed-conference</a:t>
            </a:r>
            <a:endParaRPr>
              <a:latin typeface="Comfortaa Light"/>
              <a:ea typeface="Comfortaa Light"/>
              <a:cs typeface="Comfortaa Light"/>
              <a:sym typeface="Comfortaa Light"/>
            </a:endParaRPr>
          </a:p>
          <a:p>
            <a:pPr indent="0" lvl="0" marL="0" rtl="0" algn="l">
              <a:lnSpc>
                <a:spcPct val="115000"/>
              </a:lnSpc>
              <a:spcBef>
                <a:spcPts val="1600"/>
              </a:spcBef>
              <a:spcAft>
                <a:spcPts val="0"/>
              </a:spcAft>
              <a:buSzPts val="1800"/>
              <a:buNone/>
            </a:pPr>
            <a:r>
              <a:rPr lang="en" sz="1600">
                <a:solidFill>
                  <a:srgbClr val="FFFFFF"/>
                </a:solidFill>
                <a:latin typeface="Comfortaa"/>
                <a:ea typeface="Comfortaa"/>
                <a:cs typeface="Comfortaa"/>
                <a:sym typeface="Comfortaa"/>
              </a:rPr>
              <a:t>5 Week Conference</a:t>
            </a:r>
            <a:endParaRPr sz="1600">
              <a:solidFill>
                <a:srgbClr val="FFFFFF"/>
              </a:solidFill>
              <a:latin typeface="Comfortaa"/>
              <a:ea typeface="Comfortaa"/>
              <a:cs typeface="Comfortaa"/>
              <a:sym typeface="Comfortaa"/>
            </a:endParaRPr>
          </a:p>
          <a:p>
            <a:pPr indent="0" lvl="0" marL="0" rtl="0" algn="l">
              <a:lnSpc>
                <a:spcPct val="115000"/>
              </a:lnSpc>
              <a:spcBef>
                <a:spcPts val="1600"/>
              </a:spcBef>
              <a:spcAft>
                <a:spcPts val="0"/>
              </a:spcAft>
              <a:buSzPts val="1800"/>
              <a:buNone/>
            </a:pPr>
            <a:r>
              <a:rPr lang="en" sz="1600">
                <a:solidFill>
                  <a:srgbClr val="FFFFFF"/>
                </a:solidFill>
                <a:latin typeface="Comfortaa"/>
                <a:ea typeface="Comfortaa"/>
                <a:cs typeface="Comfortaa"/>
                <a:sym typeface="Comfortaa"/>
              </a:rPr>
              <a:t>Speakers from Across the culture</a:t>
            </a:r>
            <a:endParaRPr sz="1600">
              <a:solidFill>
                <a:srgbClr val="FFFFFF"/>
              </a:solidFill>
              <a:latin typeface="Comfortaa"/>
              <a:ea typeface="Comfortaa"/>
              <a:cs typeface="Comfortaa"/>
              <a:sym typeface="Comfortaa"/>
            </a:endParaRPr>
          </a:p>
          <a:p>
            <a:pPr indent="0" lvl="0" marL="0" rtl="0" algn="l">
              <a:lnSpc>
                <a:spcPct val="115000"/>
              </a:lnSpc>
              <a:spcBef>
                <a:spcPts val="1600"/>
              </a:spcBef>
              <a:spcAft>
                <a:spcPts val="1600"/>
              </a:spcAft>
              <a:buSzPts val="1800"/>
              <a:buNone/>
            </a:pPr>
            <a:r>
              <a:rPr lang="en" sz="1600">
                <a:solidFill>
                  <a:srgbClr val="FFFFFF"/>
                </a:solidFill>
                <a:latin typeface="Comfortaa"/>
                <a:ea typeface="Comfortaa"/>
                <a:cs typeface="Comfortaa"/>
                <a:sym typeface="Comfortaa"/>
              </a:rPr>
              <a:t>40+ young men participated over the 5 week conference</a:t>
            </a:r>
            <a:endParaRPr sz="1600">
              <a:solidFill>
                <a:srgbClr val="FF0000"/>
              </a:solidFill>
              <a:latin typeface="Comfortaa"/>
              <a:ea typeface="Comfortaa"/>
              <a:cs typeface="Comfortaa"/>
              <a:sym typeface="Comfortaa"/>
            </a:endParaRPr>
          </a:p>
        </p:txBody>
      </p:sp>
      <p:pic>
        <p:nvPicPr>
          <p:cNvPr id="136" name="Google Shape;136;p26"/>
          <p:cNvPicPr preferRelativeResize="0"/>
          <p:nvPr/>
        </p:nvPicPr>
        <p:blipFill rotWithShape="1">
          <a:blip r:embed="rId4">
            <a:alphaModFix/>
          </a:blip>
          <a:srcRect b="0" l="-7158" r="0" t="0"/>
          <a:stretch/>
        </p:blipFill>
        <p:spPr>
          <a:xfrm>
            <a:off x="4407600" y="728150"/>
            <a:ext cx="4539300" cy="411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Anton"/>
                <a:ea typeface="Anton"/>
                <a:cs typeface="Anton"/>
                <a:sym typeface="Anton"/>
              </a:rPr>
              <a:t>Other events and fundraisers</a:t>
            </a:r>
            <a:endParaRPr>
              <a:latin typeface="Anton"/>
              <a:ea typeface="Anton"/>
              <a:cs typeface="Anton"/>
              <a:sym typeface="Anton"/>
            </a:endParaRPr>
          </a:p>
        </p:txBody>
      </p:sp>
      <p:sp>
        <p:nvSpPr>
          <p:cNvPr id="142" name="Google Shape;142;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Royalty Bike DMV</a:t>
            </a:r>
            <a:endParaRPr/>
          </a:p>
          <a:p>
            <a:pPr indent="-342900" lvl="0" marL="457200" rtl="0" algn="l">
              <a:lnSpc>
                <a:spcPct val="115000"/>
              </a:lnSpc>
              <a:spcBef>
                <a:spcPts val="0"/>
              </a:spcBef>
              <a:spcAft>
                <a:spcPts val="0"/>
              </a:spcAft>
              <a:buSzPts val="1800"/>
              <a:buChar char="●"/>
            </a:pPr>
            <a:r>
              <a:rPr lang="en"/>
              <a:t>Royalty Fish Fry</a:t>
            </a:r>
            <a:endParaRPr/>
          </a:p>
          <a:p>
            <a:pPr indent="-342900" lvl="0" marL="457200" rtl="0" algn="l">
              <a:lnSpc>
                <a:spcPct val="115000"/>
              </a:lnSpc>
              <a:spcBef>
                <a:spcPts val="0"/>
              </a:spcBef>
              <a:spcAft>
                <a:spcPts val="0"/>
              </a:spcAft>
              <a:buSzPts val="1800"/>
              <a:buChar char="●"/>
            </a:pPr>
            <a:r>
              <a:rPr lang="en"/>
              <a:t>Royalty Chicken and Waffles</a:t>
            </a:r>
            <a:endParaRPr/>
          </a:p>
          <a:p>
            <a:pPr indent="-342900" lvl="0" marL="457200" rtl="0" algn="l">
              <a:lnSpc>
                <a:spcPct val="115000"/>
              </a:lnSpc>
              <a:spcBef>
                <a:spcPts val="0"/>
              </a:spcBef>
              <a:spcAft>
                <a:spcPts val="0"/>
              </a:spcAft>
              <a:buSzPts val="1800"/>
              <a:buChar char="●"/>
            </a:pPr>
            <a:r>
              <a:rPr lang="en"/>
              <a:t>Royalty Wristband Sales</a:t>
            </a:r>
            <a:endParaRPr/>
          </a:p>
          <a:p>
            <a:pPr indent="-342900" lvl="0" marL="457200" rtl="0" algn="l">
              <a:lnSpc>
                <a:spcPct val="115000"/>
              </a:lnSpc>
              <a:spcBef>
                <a:spcPts val="0"/>
              </a:spcBef>
              <a:spcAft>
                <a:spcPts val="0"/>
              </a:spcAft>
              <a:buSzPts val="1800"/>
              <a:buChar char="●"/>
            </a:pPr>
            <a:r>
              <a:rPr lang="en"/>
              <a:t>Popcorn Sales</a:t>
            </a:r>
            <a:endParaRPr/>
          </a:p>
          <a:p>
            <a:pPr indent="-342900" lvl="0" marL="457200" rtl="0" algn="l">
              <a:lnSpc>
                <a:spcPct val="115000"/>
              </a:lnSpc>
              <a:spcBef>
                <a:spcPts val="0"/>
              </a:spcBef>
              <a:spcAft>
                <a:spcPts val="0"/>
              </a:spcAft>
              <a:buSzPts val="1800"/>
              <a:buChar char="●"/>
            </a:pPr>
            <a:r>
              <a:rPr lang="en"/>
              <a:t>After School Tutoring</a:t>
            </a:r>
            <a:endParaRPr/>
          </a:p>
          <a:p>
            <a:pPr indent="-342900" lvl="0" marL="457200" rtl="0" algn="l">
              <a:lnSpc>
                <a:spcPct val="115000"/>
              </a:lnSpc>
              <a:spcBef>
                <a:spcPts val="0"/>
              </a:spcBef>
              <a:spcAft>
                <a:spcPts val="0"/>
              </a:spcAft>
              <a:buSzPts val="1800"/>
              <a:buChar char="●"/>
            </a:pPr>
            <a:r>
              <a:rPr lang="en"/>
              <a:t>Paint and Sip @ Culture Coffee Too</a:t>
            </a:r>
            <a:endParaRPr/>
          </a:p>
          <a:p>
            <a:pPr indent="-342900" lvl="0" marL="457200" rtl="0" algn="l">
              <a:lnSpc>
                <a:spcPct val="115000"/>
              </a:lnSpc>
              <a:spcBef>
                <a:spcPts val="0"/>
              </a:spcBef>
              <a:spcAft>
                <a:spcPts val="0"/>
              </a:spcAft>
              <a:buSzPts val="1800"/>
              <a:buChar char="●"/>
            </a:pPr>
            <a:r>
              <a:rPr lang="en"/>
              <a:t>Community Day w/ Agape and MD Bucs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666666"/>
                </a:solidFill>
                <a:latin typeface="Anton"/>
                <a:ea typeface="Anton"/>
                <a:cs typeface="Anton"/>
                <a:sym typeface="Anton"/>
              </a:rPr>
              <a:t>The Royalty WishList</a:t>
            </a:r>
            <a:endParaRPr>
              <a:solidFill>
                <a:srgbClr val="D9D9D9"/>
              </a:solidFill>
              <a:latin typeface="Anton"/>
              <a:ea typeface="Anton"/>
              <a:cs typeface="Anton"/>
              <a:sym typeface="Anton"/>
            </a:endParaRPr>
          </a:p>
        </p:txBody>
      </p:sp>
      <p:sp>
        <p:nvSpPr>
          <p:cNvPr id="148" name="Google Shape;148;p28"/>
          <p:cNvSpPr txBox="1"/>
          <p:nvPr>
            <p:ph idx="1" type="body"/>
          </p:nvPr>
        </p:nvSpPr>
        <p:spPr>
          <a:xfrm>
            <a:off x="0" y="433950"/>
            <a:ext cx="8520600" cy="427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700">
                <a:solidFill>
                  <a:srgbClr val="FFFFFF"/>
                </a:solidFill>
                <a:latin typeface="Comfortaa"/>
                <a:ea typeface="Comfortaa"/>
                <a:cs typeface="Comfortaa"/>
                <a:sym typeface="Comfortaa"/>
              </a:rPr>
              <a:t>The Following Items are what we are still seeking assistance in acquiring for our student athletes</a:t>
            </a:r>
            <a:endParaRPr b="1" sz="1700">
              <a:solidFill>
                <a:srgbClr val="FFFFFF"/>
              </a:solidFill>
              <a:latin typeface="Comfortaa"/>
              <a:ea typeface="Comfortaa"/>
              <a:cs typeface="Comfortaa"/>
              <a:sym typeface="Comfortaa"/>
            </a:endParaRPr>
          </a:p>
          <a:p>
            <a:pPr indent="-336550" lvl="0" marL="457200" rtl="0" algn="l">
              <a:lnSpc>
                <a:spcPct val="115000"/>
              </a:lnSpc>
              <a:spcBef>
                <a:spcPts val="1600"/>
              </a:spcBef>
              <a:spcAft>
                <a:spcPts val="0"/>
              </a:spcAft>
              <a:buClr>
                <a:srgbClr val="FFFFFF"/>
              </a:buClr>
              <a:buSzPts val="1700"/>
              <a:buFont typeface="Comfortaa"/>
              <a:buAutoNum type="arabicParenR"/>
            </a:pPr>
            <a:r>
              <a:rPr b="1" lang="en" sz="1700">
                <a:solidFill>
                  <a:srgbClr val="FFFFFF"/>
                </a:solidFill>
                <a:latin typeface="Comfortaa"/>
                <a:ea typeface="Comfortaa"/>
                <a:cs typeface="Comfortaa"/>
                <a:sym typeface="Comfortaa"/>
              </a:rPr>
              <a:t>The Fences Project-$20,000</a:t>
            </a:r>
            <a:endParaRPr b="1" sz="1700">
              <a:solidFill>
                <a:srgbClr val="FFFFFF"/>
              </a:solidFill>
              <a:latin typeface="Comfortaa"/>
              <a:ea typeface="Comfortaa"/>
              <a:cs typeface="Comfortaa"/>
              <a:sym typeface="Comfortaa"/>
            </a:endParaRPr>
          </a:p>
          <a:p>
            <a:pPr indent="-336550" lvl="0" marL="457200" rtl="0" algn="l">
              <a:lnSpc>
                <a:spcPct val="115000"/>
              </a:lnSpc>
              <a:spcBef>
                <a:spcPts val="0"/>
              </a:spcBef>
              <a:spcAft>
                <a:spcPts val="0"/>
              </a:spcAft>
              <a:buClr>
                <a:srgbClr val="FFFFFF"/>
              </a:buClr>
              <a:buSzPts val="1700"/>
              <a:buFont typeface="Comfortaa"/>
              <a:buAutoNum type="arabicParenR"/>
            </a:pPr>
            <a:r>
              <a:rPr b="1" lang="en" sz="1700">
                <a:solidFill>
                  <a:srgbClr val="FFFFFF"/>
                </a:solidFill>
                <a:latin typeface="Comfortaa"/>
                <a:ea typeface="Comfortaa"/>
                <a:cs typeface="Comfortaa"/>
                <a:sym typeface="Comfortaa"/>
              </a:rPr>
              <a:t>Financial Assistance for Operating cost We also have a $360,000 yearly operating budget</a:t>
            </a:r>
            <a:endParaRPr b="1" sz="1700">
              <a:solidFill>
                <a:srgbClr val="FFFFFF"/>
              </a:solidFill>
              <a:latin typeface="Comfortaa"/>
              <a:ea typeface="Comfortaa"/>
              <a:cs typeface="Comfortaa"/>
              <a:sym typeface="Comfortaa"/>
            </a:endParaRPr>
          </a:p>
          <a:p>
            <a:pPr indent="-336550" lvl="0" marL="457200" rtl="0" algn="l">
              <a:lnSpc>
                <a:spcPct val="115000"/>
              </a:lnSpc>
              <a:spcBef>
                <a:spcPts val="0"/>
              </a:spcBef>
              <a:spcAft>
                <a:spcPts val="0"/>
              </a:spcAft>
              <a:buClr>
                <a:srgbClr val="FFFFFF"/>
              </a:buClr>
              <a:buSzPts val="1700"/>
              <a:buFont typeface="Comfortaa"/>
              <a:buAutoNum type="arabicParenR"/>
            </a:pPr>
            <a:r>
              <a:rPr b="1" lang="en" sz="1700">
                <a:solidFill>
                  <a:srgbClr val="FFFFFF"/>
                </a:solidFill>
                <a:latin typeface="Comfortaa"/>
                <a:ea typeface="Comfortaa"/>
                <a:cs typeface="Comfortaa"/>
                <a:sym typeface="Comfortaa"/>
              </a:rPr>
              <a:t>Technology Cart - Chromebooks or Used CPU’s (our instruction is 100% computer based). All students need a laptop for the school year</a:t>
            </a:r>
            <a:endParaRPr b="1" sz="1700">
              <a:solidFill>
                <a:srgbClr val="FFFFFF"/>
              </a:solidFill>
              <a:latin typeface="Comfortaa"/>
              <a:ea typeface="Comfortaa"/>
              <a:cs typeface="Comfortaa"/>
              <a:sym typeface="Comfortaa"/>
            </a:endParaRPr>
          </a:p>
          <a:p>
            <a:pPr indent="-336550" lvl="0" marL="457200" rtl="0" algn="l">
              <a:lnSpc>
                <a:spcPct val="115000"/>
              </a:lnSpc>
              <a:spcBef>
                <a:spcPts val="0"/>
              </a:spcBef>
              <a:spcAft>
                <a:spcPts val="0"/>
              </a:spcAft>
              <a:buClr>
                <a:srgbClr val="FFFFFF"/>
              </a:buClr>
              <a:buSzPts val="1700"/>
              <a:buFont typeface="Comfortaa"/>
              <a:buAutoNum type="arabicParenR"/>
            </a:pPr>
            <a:r>
              <a:rPr b="1" lang="en" sz="1700">
                <a:solidFill>
                  <a:srgbClr val="FFFFFF"/>
                </a:solidFill>
                <a:latin typeface="Comfortaa"/>
                <a:ea typeface="Comfortaa"/>
                <a:cs typeface="Comfortaa"/>
                <a:sym typeface="Comfortaa"/>
              </a:rPr>
              <a:t>Weight Room Renovation- </a:t>
            </a:r>
            <a:r>
              <a:rPr b="1" lang="en" sz="1700" u="sng">
                <a:solidFill>
                  <a:schemeClr val="hlink"/>
                </a:solidFill>
                <a:latin typeface="Comfortaa"/>
                <a:ea typeface="Comfortaa"/>
                <a:cs typeface="Comfortaa"/>
                <a:sym typeface="Comfortaa"/>
                <a:hlinkClick r:id="rId3"/>
              </a:rPr>
              <a:t>Field Turf</a:t>
            </a:r>
            <a:r>
              <a:rPr b="1" lang="en" sz="1700">
                <a:solidFill>
                  <a:srgbClr val="FFFFFF"/>
                </a:solidFill>
                <a:latin typeface="Comfortaa"/>
                <a:ea typeface="Comfortaa"/>
                <a:cs typeface="Comfortaa"/>
                <a:sym typeface="Comfortaa"/>
              </a:rPr>
              <a:t>  </a:t>
            </a:r>
            <a:r>
              <a:rPr b="1" lang="en" sz="1700" u="sng">
                <a:solidFill>
                  <a:schemeClr val="hlink"/>
                </a:solidFill>
                <a:latin typeface="Comfortaa"/>
                <a:ea typeface="Comfortaa"/>
                <a:cs typeface="Comfortaa"/>
                <a:sym typeface="Comfortaa"/>
                <a:hlinkClick r:id="rId4"/>
              </a:rPr>
              <a:t>Squat Racks</a:t>
            </a:r>
            <a:r>
              <a:rPr b="1" lang="en" sz="1700">
                <a:solidFill>
                  <a:srgbClr val="FFFFFF"/>
                </a:solidFill>
                <a:latin typeface="Comfortaa"/>
                <a:ea typeface="Comfortaa"/>
                <a:cs typeface="Comfortaa"/>
                <a:sym typeface="Comfortaa"/>
              </a:rPr>
              <a:t> </a:t>
            </a:r>
            <a:endParaRPr b="1" sz="1700">
              <a:solidFill>
                <a:srgbClr val="FFFFFF"/>
              </a:solidFill>
              <a:latin typeface="Comfortaa"/>
              <a:ea typeface="Comfortaa"/>
              <a:cs typeface="Comfortaa"/>
              <a:sym typeface="Comfortaa"/>
            </a:endParaRPr>
          </a:p>
          <a:p>
            <a:pPr indent="-336550" lvl="0" marL="457200" rtl="0" algn="l">
              <a:lnSpc>
                <a:spcPct val="115000"/>
              </a:lnSpc>
              <a:spcBef>
                <a:spcPts val="0"/>
              </a:spcBef>
              <a:spcAft>
                <a:spcPts val="0"/>
              </a:spcAft>
              <a:buClr>
                <a:srgbClr val="FFFFFF"/>
              </a:buClr>
              <a:buSzPts val="1700"/>
              <a:buFont typeface="Comfortaa"/>
              <a:buAutoNum type="arabicParenR"/>
            </a:pPr>
            <a:r>
              <a:rPr b="1" lang="en" sz="1700">
                <a:solidFill>
                  <a:srgbClr val="FFFFFF"/>
                </a:solidFill>
                <a:latin typeface="Comfortaa"/>
                <a:ea typeface="Comfortaa"/>
                <a:cs typeface="Comfortaa"/>
                <a:sym typeface="Comfortaa"/>
              </a:rPr>
              <a:t>E Sports Lab Renovation</a:t>
            </a:r>
            <a:endParaRPr b="1" sz="1700">
              <a:solidFill>
                <a:srgbClr val="FFFFFF"/>
              </a:solidFill>
              <a:latin typeface="Comfortaa"/>
              <a:ea typeface="Comfortaa"/>
              <a:cs typeface="Comfortaa"/>
              <a:sym typeface="Comfortaa"/>
            </a:endParaRPr>
          </a:p>
          <a:p>
            <a:pPr indent="-336550" lvl="0" marL="457200" rtl="0" algn="l">
              <a:lnSpc>
                <a:spcPct val="115000"/>
              </a:lnSpc>
              <a:spcBef>
                <a:spcPts val="0"/>
              </a:spcBef>
              <a:spcAft>
                <a:spcPts val="0"/>
              </a:spcAft>
              <a:buClr>
                <a:srgbClr val="FFFFFF"/>
              </a:buClr>
              <a:buSzPts val="1700"/>
              <a:buFont typeface="Comfortaa"/>
              <a:buAutoNum type="arabicParenR"/>
            </a:pPr>
            <a:r>
              <a:rPr b="1" lang="en" sz="1700">
                <a:solidFill>
                  <a:schemeClr val="dk1"/>
                </a:solidFill>
                <a:latin typeface="Comfortaa"/>
                <a:ea typeface="Comfortaa"/>
                <a:cs typeface="Comfortaa"/>
                <a:sym typeface="Comfortaa"/>
              </a:rPr>
              <a:t>Football Equipment for 30-60 players (this includes home and away jerseys, 15 helmets and shoulder pad sets for to supplement what we already have</a:t>
            </a:r>
            <a:endParaRPr b="1" sz="1700">
              <a:solidFill>
                <a:schemeClr val="dk1"/>
              </a:solidFill>
              <a:latin typeface="Comfortaa"/>
              <a:ea typeface="Comfortaa"/>
              <a:cs typeface="Comfortaa"/>
              <a:sym typeface="Comfortaa"/>
            </a:endParaRPr>
          </a:p>
          <a:p>
            <a:pPr indent="-336550" lvl="0" marL="457200" rtl="0" algn="l">
              <a:lnSpc>
                <a:spcPct val="115000"/>
              </a:lnSpc>
              <a:spcBef>
                <a:spcPts val="0"/>
              </a:spcBef>
              <a:spcAft>
                <a:spcPts val="0"/>
              </a:spcAft>
              <a:buClr>
                <a:schemeClr val="dk1"/>
              </a:buClr>
              <a:buSzPts val="1700"/>
              <a:buFont typeface="Comfortaa"/>
              <a:buAutoNum type="arabicParenR"/>
            </a:pPr>
            <a:r>
              <a:rPr b="1" lang="en" sz="1700">
                <a:solidFill>
                  <a:schemeClr val="dk1"/>
                </a:solidFill>
                <a:latin typeface="Comfortaa"/>
                <a:ea typeface="Comfortaa"/>
                <a:cs typeface="Comfortaa"/>
                <a:sym typeface="Comfortaa"/>
              </a:rPr>
              <a:t>Bus/Van for student shuttle</a:t>
            </a:r>
            <a:endParaRPr b="1" sz="1700">
              <a:solidFill>
                <a:schemeClr val="dk1"/>
              </a:solidFill>
              <a:latin typeface="Comfortaa"/>
              <a:ea typeface="Comfortaa"/>
              <a:cs typeface="Comfortaa"/>
              <a:sym typeface="Comfortaa"/>
            </a:endParaRPr>
          </a:p>
          <a:p>
            <a:pPr indent="-336550" lvl="0" marL="457200" rtl="0" algn="l">
              <a:lnSpc>
                <a:spcPct val="115000"/>
              </a:lnSpc>
              <a:spcBef>
                <a:spcPts val="0"/>
              </a:spcBef>
              <a:spcAft>
                <a:spcPts val="0"/>
              </a:spcAft>
              <a:buClr>
                <a:schemeClr val="dk1"/>
              </a:buClr>
              <a:buSzPts val="1700"/>
              <a:buFont typeface="Comfortaa"/>
              <a:buAutoNum type="arabicParenR"/>
            </a:pPr>
            <a:r>
              <a:rPr b="1" lang="en" sz="1700">
                <a:solidFill>
                  <a:schemeClr val="dk1"/>
                </a:solidFill>
                <a:latin typeface="Comfortaa"/>
                <a:ea typeface="Comfortaa"/>
                <a:cs typeface="Comfortaa"/>
                <a:sym typeface="Comfortaa"/>
              </a:rPr>
              <a:t>Campus Revitalization- Remodel of the Classroom and Hallway- SP the plug</a:t>
            </a:r>
            <a:endParaRPr b="1" sz="1700">
              <a:solidFill>
                <a:schemeClr val="dk1"/>
              </a:solidFill>
              <a:latin typeface="Comfortaa"/>
              <a:ea typeface="Comfortaa"/>
              <a:cs typeface="Comfortaa"/>
              <a:sym typeface="Comfortaa"/>
            </a:endParaRPr>
          </a:p>
          <a:p>
            <a:pPr indent="0" lvl="0" marL="0" rtl="0" algn="l">
              <a:lnSpc>
                <a:spcPct val="115000"/>
              </a:lnSpc>
              <a:spcBef>
                <a:spcPts val="1600"/>
              </a:spcBef>
              <a:spcAft>
                <a:spcPts val="1600"/>
              </a:spcAft>
              <a:buSzPts val="1800"/>
              <a:buNone/>
            </a:pPr>
            <a:r>
              <a:t/>
            </a:r>
            <a:endParaRPr b="1" sz="1700">
              <a:solidFill>
                <a:srgbClr val="FFFFFF"/>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Anton"/>
                <a:ea typeface="Anton"/>
                <a:cs typeface="Anton"/>
                <a:sym typeface="Anton"/>
              </a:rPr>
              <a:t>Mission and Vision Statement</a:t>
            </a:r>
            <a:endParaRPr>
              <a:latin typeface="Anton"/>
              <a:ea typeface="Anton"/>
              <a:cs typeface="Anton"/>
              <a:sym typeface="Anton"/>
            </a:endParaRPr>
          </a:p>
        </p:txBody>
      </p:sp>
      <p:sp>
        <p:nvSpPr>
          <p:cNvPr id="62" name="Google Shape;62;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FFFFFF"/>
                </a:solidFill>
              </a:rPr>
              <a:t>Mission Statement - To prepare the Black leaders of tomorrow through innovative skills training and leadership development in a christian environment focused on an equitable approach to learning </a:t>
            </a:r>
            <a:endParaRPr>
              <a:solidFill>
                <a:srgbClr val="FFFFFF"/>
              </a:solidFill>
            </a:endParaRPr>
          </a:p>
          <a:p>
            <a:pPr indent="0" lvl="0" marL="0" rtl="0" algn="l">
              <a:lnSpc>
                <a:spcPct val="115000"/>
              </a:lnSpc>
              <a:spcBef>
                <a:spcPts val="1600"/>
              </a:spcBef>
              <a:spcAft>
                <a:spcPts val="1600"/>
              </a:spcAft>
              <a:buSzPts val="1800"/>
              <a:buNone/>
            </a:pPr>
            <a:r>
              <a:rPr lang="en">
                <a:solidFill>
                  <a:srgbClr val="FFFFFF"/>
                </a:solidFill>
              </a:rPr>
              <a:t>Vision - To change the communities in which we partner by making an investment into the young people of tomorrow. We want an education that prepares students for the world they are walking into with a knowledge base that gives them the bast chance to be successful</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D9D9D9"/>
                </a:solidFill>
                <a:latin typeface="Anton"/>
                <a:ea typeface="Anton"/>
                <a:cs typeface="Anton"/>
                <a:sym typeface="Anton"/>
              </a:rPr>
              <a:t>What we offer</a:t>
            </a:r>
            <a:endParaRPr>
              <a:solidFill>
                <a:srgbClr val="D9D9D9"/>
              </a:solidFill>
              <a:latin typeface="Anton"/>
              <a:ea typeface="Anton"/>
              <a:cs typeface="Anton"/>
              <a:sym typeface="Anton"/>
            </a:endParaRPr>
          </a:p>
        </p:txBody>
      </p:sp>
      <p:sp>
        <p:nvSpPr>
          <p:cNvPr id="68" name="Google Shape;68;p15"/>
          <p:cNvSpPr txBox="1"/>
          <p:nvPr>
            <p:ph idx="1" type="body"/>
          </p:nvPr>
        </p:nvSpPr>
        <p:spPr>
          <a:xfrm>
            <a:off x="187875" y="572700"/>
            <a:ext cx="8520600" cy="4220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An Individualized Curriculum based on student motivations in new and expanding industries- Penn Foster</a:t>
            </a:r>
            <a:endParaRPr>
              <a:solidFill>
                <a:srgbClr val="FFFFFF"/>
              </a:solidFill>
              <a:latin typeface="Comfortaa"/>
              <a:ea typeface="Comfortaa"/>
              <a:cs typeface="Comfortaa"/>
              <a:sym typeface="Comfortaa"/>
            </a:endParaRPr>
          </a:p>
          <a:p>
            <a:pPr indent="-342900" lvl="0" marL="457200" rtl="0" algn="l">
              <a:lnSpc>
                <a:spcPct val="115000"/>
              </a:lnSpc>
              <a:spcBef>
                <a:spcPts val="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Leadership Institute (every student is registered)</a:t>
            </a:r>
            <a:endParaRPr>
              <a:solidFill>
                <a:srgbClr val="FFFFFF"/>
              </a:solidFill>
              <a:latin typeface="Comfortaa"/>
              <a:ea typeface="Comfortaa"/>
              <a:cs typeface="Comfortaa"/>
              <a:sym typeface="Comfortaa"/>
            </a:endParaRPr>
          </a:p>
          <a:p>
            <a:pPr indent="0" lvl="0" marL="457200" rtl="0" algn="l">
              <a:lnSpc>
                <a:spcPct val="115000"/>
              </a:lnSpc>
              <a:spcBef>
                <a:spcPts val="1600"/>
              </a:spcBef>
              <a:spcAft>
                <a:spcPts val="0"/>
              </a:spcAft>
              <a:buSzPts val="1800"/>
              <a:buNone/>
            </a:pPr>
            <a:r>
              <a:rPr lang="en">
                <a:solidFill>
                  <a:srgbClr val="FFFFFF"/>
                </a:solidFill>
                <a:latin typeface="Comfortaa"/>
                <a:ea typeface="Comfortaa"/>
                <a:cs typeface="Comfortaa"/>
                <a:sym typeface="Comfortaa"/>
              </a:rPr>
              <a:t>Students will grow their mental, physical and emotional abilities through leadership seminars EVERY THURSDAY!!! </a:t>
            </a:r>
            <a:endParaRPr>
              <a:solidFill>
                <a:srgbClr val="FFFFFF"/>
              </a:solidFill>
              <a:latin typeface="Comfortaa"/>
              <a:ea typeface="Comfortaa"/>
              <a:cs typeface="Comfortaa"/>
              <a:sym typeface="Comfortaa"/>
            </a:endParaRPr>
          </a:p>
          <a:p>
            <a:pPr indent="-342900" lvl="0" marL="457200" rtl="0" algn="l">
              <a:lnSpc>
                <a:spcPct val="115000"/>
              </a:lnSpc>
              <a:spcBef>
                <a:spcPts val="160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Experiential Learning-Community First Job training in a real world environment</a:t>
            </a:r>
            <a:endParaRPr>
              <a:solidFill>
                <a:srgbClr val="FFFFFF"/>
              </a:solidFill>
              <a:latin typeface="Comfortaa"/>
              <a:ea typeface="Comfortaa"/>
              <a:cs typeface="Comfortaa"/>
              <a:sym typeface="Comfortaa"/>
            </a:endParaRPr>
          </a:p>
          <a:p>
            <a:pPr indent="-342900" lvl="0" marL="457200" rtl="0" algn="l">
              <a:lnSpc>
                <a:spcPct val="115000"/>
              </a:lnSpc>
              <a:spcBef>
                <a:spcPts val="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Career and Job training for all student, making them responsible members of our society from day 1</a:t>
            </a:r>
            <a:endParaRPr>
              <a:solidFill>
                <a:srgbClr val="FFFFFF"/>
              </a:solidFill>
              <a:latin typeface="Comfortaa"/>
              <a:ea typeface="Comfortaa"/>
              <a:cs typeface="Comfortaa"/>
              <a:sym typeface="Comfortaa"/>
            </a:endParaRPr>
          </a:p>
          <a:p>
            <a:pPr indent="-342900" lvl="0" marL="457200" rtl="0" algn="l">
              <a:lnSpc>
                <a:spcPct val="115000"/>
              </a:lnSpc>
              <a:spcBef>
                <a:spcPts val="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First Class Athletics training built into the school day.</a:t>
            </a:r>
            <a:endParaRPr>
              <a:solidFill>
                <a:srgbClr val="FFFFFF"/>
              </a:solidFill>
              <a:latin typeface="Comfortaa"/>
              <a:ea typeface="Comfortaa"/>
              <a:cs typeface="Comfortaa"/>
              <a:sym typeface="Comfortaa"/>
            </a:endParaRPr>
          </a:p>
          <a:p>
            <a:pPr indent="-342900" lvl="0" marL="457200" rtl="0" algn="l">
              <a:lnSpc>
                <a:spcPct val="115000"/>
              </a:lnSpc>
              <a:spcBef>
                <a:spcPts val="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Access to ALL of our resources THROUGH COLLEGE GRADUATION</a:t>
            </a:r>
            <a:endParaRPr>
              <a:solidFill>
                <a:srgbClr val="FFFFFF"/>
              </a:solidFill>
              <a:latin typeface="Comfortaa"/>
              <a:ea typeface="Comfortaa"/>
              <a:cs typeface="Comfortaa"/>
              <a:sym typeface="Comfortaa"/>
            </a:endParaRPr>
          </a:p>
          <a:p>
            <a:pPr indent="-342900" lvl="0" marL="457200" rtl="0" algn="l">
              <a:lnSpc>
                <a:spcPct val="115000"/>
              </a:lnSpc>
              <a:spcBef>
                <a:spcPts val="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Family and Community support and resources</a:t>
            </a:r>
            <a:endParaRPr>
              <a:solidFill>
                <a:srgbClr val="FFFFFF"/>
              </a:solidFill>
              <a:latin typeface="Comfortaa"/>
              <a:ea typeface="Comfortaa"/>
              <a:cs typeface="Comfortaa"/>
              <a:sym typeface="Comfortaa"/>
            </a:endParaRPr>
          </a:p>
          <a:p>
            <a:pPr indent="-342900" lvl="0" marL="457200" rtl="0" algn="l">
              <a:lnSpc>
                <a:spcPct val="115000"/>
              </a:lnSpc>
              <a:spcBef>
                <a:spcPts val="0"/>
              </a:spcBef>
              <a:spcAft>
                <a:spcPts val="0"/>
              </a:spcAft>
              <a:buClr>
                <a:srgbClr val="FFFFFF"/>
              </a:buClr>
              <a:buSzPts val="1800"/>
              <a:buFont typeface="Comfortaa"/>
              <a:buAutoNum type="arabicParenR"/>
            </a:pPr>
            <a:r>
              <a:rPr lang="en">
                <a:solidFill>
                  <a:srgbClr val="FFFFFF"/>
                </a:solidFill>
                <a:latin typeface="Comfortaa"/>
                <a:ea typeface="Comfortaa"/>
                <a:cs typeface="Comfortaa"/>
                <a:sym typeface="Comfortaa"/>
              </a:rPr>
              <a:t>Community Outreach</a:t>
            </a:r>
            <a:endParaRPr>
              <a:solidFill>
                <a:srgbClr val="FFFFFF"/>
              </a:solidFill>
              <a:latin typeface="Comfortaa"/>
              <a:ea typeface="Comfortaa"/>
              <a:cs typeface="Comfortaa"/>
              <a:sym typeface="Comfortaa"/>
            </a:endParaRPr>
          </a:p>
          <a:p>
            <a:pPr indent="0" lvl="0" marL="457200" rtl="0" algn="l">
              <a:lnSpc>
                <a:spcPct val="115000"/>
              </a:lnSpc>
              <a:spcBef>
                <a:spcPts val="1600"/>
              </a:spcBef>
              <a:spcAft>
                <a:spcPts val="1600"/>
              </a:spcAft>
              <a:buSzPts val="1800"/>
              <a:buNone/>
            </a:pPr>
            <a:r>
              <a:t/>
            </a:r>
            <a:endParaRPr>
              <a:solidFill>
                <a:srgbClr val="FFFFFF"/>
              </a:solidFill>
              <a:latin typeface="Comfortaa"/>
              <a:ea typeface="Comfortaa"/>
              <a:cs typeface="Comfortaa"/>
              <a:sym typeface="Comfortaa"/>
            </a:endParaRPr>
          </a:p>
        </p:txBody>
      </p:sp>
      <p:cxnSp>
        <p:nvCxnSpPr>
          <p:cNvPr id="69" name="Google Shape;69;p15"/>
          <p:cNvCxnSpPr/>
          <p:nvPr/>
        </p:nvCxnSpPr>
        <p:spPr>
          <a:xfrm>
            <a:off x="12000" y="572700"/>
            <a:ext cx="9120000" cy="0"/>
          </a:xfrm>
          <a:prstGeom prst="straightConnector1">
            <a:avLst/>
          </a:prstGeom>
          <a:noFill/>
          <a:ln cap="flat" cmpd="sng" w="38100">
            <a:solidFill>
              <a:srgbClr val="F3F3F3"/>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134138"/>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8700">
                <a:latin typeface="Anton"/>
                <a:ea typeface="Anton"/>
                <a:cs typeface="Anton"/>
                <a:sym typeface="Anton"/>
              </a:rPr>
              <a:t>ACADEMIC </a:t>
            </a:r>
            <a:endParaRPr sz="8700">
              <a:latin typeface="Anton"/>
              <a:ea typeface="Anton"/>
              <a:cs typeface="Anton"/>
              <a:sym typeface="Anton"/>
            </a:endParaRPr>
          </a:p>
          <a:p>
            <a:pPr indent="0" lvl="0" marL="0" rtl="0" algn="ctr">
              <a:lnSpc>
                <a:spcPct val="100000"/>
              </a:lnSpc>
              <a:spcBef>
                <a:spcPts val="0"/>
              </a:spcBef>
              <a:spcAft>
                <a:spcPts val="0"/>
              </a:spcAft>
              <a:buSzPts val="2800"/>
              <a:buNone/>
            </a:pPr>
            <a:r>
              <a:rPr lang="en" sz="8700">
                <a:latin typeface="Anton"/>
                <a:ea typeface="Anton"/>
                <a:cs typeface="Anton"/>
                <a:sym typeface="Anton"/>
              </a:rPr>
              <a:t>STRUCTURE</a:t>
            </a:r>
            <a:endParaRPr sz="8700">
              <a:latin typeface="Anton"/>
              <a:ea typeface="Anton"/>
              <a:cs typeface="Anton"/>
              <a:sym typeface="Anto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290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Anton"/>
                <a:ea typeface="Anton"/>
                <a:cs typeface="Anton"/>
                <a:sym typeface="Anton"/>
              </a:rPr>
              <a:t>ACADEMIC STRUCTURE</a:t>
            </a:r>
            <a:endParaRPr>
              <a:latin typeface="Anton"/>
              <a:ea typeface="Anton"/>
              <a:cs typeface="Anton"/>
              <a:sym typeface="Anton"/>
            </a:endParaRPr>
          </a:p>
        </p:txBody>
      </p:sp>
      <p:sp>
        <p:nvSpPr>
          <p:cNvPr id="80" name="Google Shape;80;p17"/>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a:solidFill>
                  <a:srgbClr val="FFFFFF"/>
                </a:solidFill>
              </a:rPr>
              <a:t>We employ an academic approach that is year round and student centered and paced. This allows students to take full ownership of their learning and creates an equitable approach to teaching students regardless of starting point.</a:t>
            </a:r>
            <a:endParaRPr sz="1900">
              <a:solidFill>
                <a:srgbClr val="FFFFFF"/>
              </a:solidFill>
            </a:endParaRPr>
          </a:p>
          <a:p>
            <a:pPr indent="-349250" lvl="0" marL="457200" rtl="0" algn="l">
              <a:lnSpc>
                <a:spcPct val="115000"/>
              </a:lnSpc>
              <a:spcBef>
                <a:spcPts val="1600"/>
              </a:spcBef>
              <a:spcAft>
                <a:spcPts val="0"/>
              </a:spcAft>
              <a:buClr>
                <a:srgbClr val="FFFFFF"/>
              </a:buClr>
              <a:buSzPts val="1900"/>
              <a:buChar char="●"/>
            </a:pPr>
            <a:r>
              <a:rPr lang="en" sz="1900">
                <a:solidFill>
                  <a:srgbClr val="FFFFFF"/>
                </a:solidFill>
              </a:rPr>
              <a:t>Individualized, Computer Based -Curriculum</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Certified Online Instructor and a Hybrid Certified/Assistant Instructor Personnel</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Self Paced</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Social Justice Education </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Small group support</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11 month school calendar - To aide in retention</a:t>
            </a:r>
            <a:endParaRPr sz="19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800"/>
              <a:buNone/>
            </a:pPr>
            <a:r>
              <a:rPr lang="en" sz="2900">
                <a:solidFill>
                  <a:schemeClr val="lt2"/>
                </a:solidFill>
                <a:latin typeface="Anton"/>
                <a:ea typeface="Anton"/>
                <a:cs typeface="Anton"/>
                <a:sym typeface="Anton"/>
              </a:rPr>
              <a:t>Mr. Smith - Example of the prototype student </a:t>
            </a:r>
            <a:endParaRPr sz="2900">
              <a:solidFill>
                <a:schemeClr val="lt2"/>
              </a:solidFill>
              <a:latin typeface="Anton"/>
              <a:ea typeface="Anton"/>
              <a:cs typeface="Anton"/>
              <a:sym typeface="Anton"/>
            </a:endParaRPr>
          </a:p>
          <a:p>
            <a:pPr indent="0" lvl="0" marL="0" rtl="0" algn="ctr">
              <a:lnSpc>
                <a:spcPct val="100000"/>
              </a:lnSpc>
              <a:spcBef>
                <a:spcPts val="1600"/>
              </a:spcBef>
              <a:spcAft>
                <a:spcPts val="0"/>
              </a:spcAft>
              <a:buSzPts val="2800"/>
              <a:buNone/>
            </a:pPr>
            <a:r>
              <a:t/>
            </a:r>
            <a:endParaRPr/>
          </a:p>
        </p:txBody>
      </p:sp>
      <p:sp>
        <p:nvSpPr>
          <p:cNvPr id="86" name="Google Shape;86;p18"/>
          <p:cNvSpPr txBox="1"/>
          <p:nvPr>
            <p:ph idx="1" type="body"/>
          </p:nvPr>
        </p:nvSpPr>
        <p:spPr>
          <a:xfrm>
            <a:off x="3826650" y="1152475"/>
            <a:ext cx="50055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Increased GPA from 1.3 GPA to 3.3 GPA year one in The Royalty Institute</a:t>
            </a:r>
            <a:endParaRPr/>
          </a:p>
          <a:p>
            <a:pPr indent="0" lvl="0" marL="0" rtl="0" algn="l">
              <a:lnSpc>
                <a:spcPct val="115000"/>
              </a:lnSpc>
              <a:spcBef>
                <a:spcPts val="1600"/>
              </a:spcBef>
              <a:spcAft>
                <a:spcPts val="0"/>
              </a:spcAft>
              <a:buSzPts val="1800"/>
              <a:buNone/>
            </a:pPr>
            <a:r>
              <a:rPr lang="en"/>
              <a:t>Obtained an internship with Salvation Army of America, logging over 100 hours of service in the community</a:t>
            </a:r>
            <a:endParaRPr/>
          </a:p>
          <a:p>
            <a:pPr indent="0" lvl="0" marL="0" rtl="0" algn="l">
              <a:lnSpc>
                <a:spcPct val="115000"/>
              </a:lnSpc>
              <a:spcBef>
                <a:spcPts val="1600"/>
              </a:spcBef>
              <a:spcAft>
                <a:spcPts val="1600"/>
              </a:spcAft>
              <a:buSzPts val="1800"/>
              <a:buNone/>
            </a:pPr>
            <a:r>
              <a:rPr lang="en"/>
              <a:t>Applied to Va Union University, college interest from ASA Miami</a:t>
            </a:r>
            <a:endParaRPr/>
          </a:p>
        </p:txBody>
      </p:sp>
      <p:pic>
        <p:nvPicPr>
          <p:cNvPr id="87" name="Google Shape;87;p18"/>
          <p:cNvPicPr preferRelativeResize="0"/>
          <p:nvPr/>
        </p:nvPicPr>
        <p:blipFill rotWithShape="1">
          <a:blip r:embed="rId3">
            <a:alphaModFix/>
          </a:blip>
          <a:srcRect b="0" l="0" r="0" t="0"/>
          <a:stretch/>
        </p:blipFill>
        <p:spPr>
          <a:xfrm>
            <a:off x="152400" y="1170125"/>
            <a:ext cx="3521850" cy="3531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Anton"/>
                <a:ea typeface="Anton"/>
                <a:cs typeface="Anton"/>
                <a:sym typeface="Anton"/>
              </a:rPr>
              <a:t>Our Partnership with Agape Family Faith Center</a:t>
            </a:r>
            <a:endParaRPr>
              <a:latin typeface="Anton"/>
              <a:ea typeface="Anton"/>
              <a:cs typeface="Anton"/>
              <a:sym typeface="Anton"/>
            </a:endParaRPr>
          </a:p>
        </p:txBody>
      </p:sp>
      <p:sp>
        <p:nvSpPr>
          <p:cNvPr id="93" name="Google Shape;93;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solidFill>
                  <a:srgbClr val="FFFFFF"/>
                </a:solidFill>
              </a:rPr>
              <a:t>We have partnered with Agape Family Faith Center to serve in the Prince Georges county community… specifically in the Temple Hills area. Agape Family Faith Center ("AFFC") is a family place where people gather to experience the presence of God through worship, teaching, ministering, and fellowshipping.  It is a place where serving others and impacting our community is a core value.  We are a Christ-centered, Spirit-filled church that welcomes people of all backgrounds.  At "AFFC", you can expect the worship to be heartfelt, the message to be relevant, and the atmosphere to be warm and loving. Led by pastor Arthur Clark, Agape is a vital partner to the mission at Royalty as we host class sessions and community outreach at the church site among other roles and responsibilities in advancing our community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8700">
                <a:latin typeface="Anton"/>
                <a:ea typeface="Anton"/>
                <a:cs typeface="Anton"/>
                <a:sym typeface="Anton"/>
              </a:rPr>
              <a:t>LEADERSHIP AND INNOVATION SEMINAR</a:t>
            </a:r>
            <a:endParaRPr sz="8700">
              <a:latin typeface="Anton"/>
              <a:ea typeface="Anton"/>
              <a:cs typeface="Anton"/>
              <a:sym typeface="Ant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2908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Anton"/>
                <a:ea typeface="Anton"/>
                <a:cs typeface="Anton"/>
                <a:sym typeface="Anton"/>
              </a:rPr>
              <a:t>LEADERSHIP AND INNOVATION SEMINAR</a:t>
            </a:r>
            <a:endParaRPr>
              <a:latin typeface="Anton"/>
              <a:ea typeface="Anton"/>
              <a:cs typeface="Anton"/>
              <a:sym typeface="Anton"/>
            </a:endParaRPr>
          </a:p>
        </p:txBody>
      </p:sp>
      <p:sp>
        <p:nvSpPr>
          <p:cNvPr id="104" name="Google Shape;104;p21"/>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a:solidFill>
                  <a:srgbClr val="FFFFFF"/>
                </a:solidFill>
              </a:rPr>
              <a:t>This seminar is how we develop the leaders of tomorrow, and equip them with the skills to be the very best young man they can. Every Thursday we reimagine education, and provide our students with a day of learning centered around:</a:t>
            </a:r>
            <a:endParaRPr sz="1900">
              <a:solidFill>
                <a:srgbClr val="FFFFFF"/>
              </a:solidFill>
            </a:endParaRPr>
          </a:p>
          <a:p>
            <a:pPr indent="-349250" lvl="0" marL="457200" rtl="0" algn="l">
              <a:lnSpc>
                <a:spcPct val="115000"/>
              </a:lnSpc>
              <a:spcBef>
                <a:spcPts val="1600"/>
              </a:spcBef>
              <a:spcAft>
                <a:spcPts val="0"/>
              </a:spcAft>
              <a:buClr>
                <a:srgbClr val="FFFFFF"/>
              </a:buClr>
              <a:buSzPts val="1900"/>
              <a:buChar char="●"/>
            </a:pPr>
            <a:r>
              <a:rPr lang="en" sz="1900">
                <a:solidFill>
                  <a:srgbClr val="FFFFFF"/>
                </a:solidFill>
              </a:rPr>
              <a:t>Leadership Development</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Innovative Skill sets</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Community Service</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Non Traditional School Programming</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Employable Skills</a:t>
            </a:r>
            <a:endParaRPr sz="1900">
              <a:solidFill>
                <a:srgbClr val="FFFFFF"/>
              </a:solidFill>
            </a:endParaRPr>
          </a:p>
          <a:p>
            <a:pPr indent="-349250" lvl="0" marL="457200" rtl="0" algn="l">
              <a:lnSpc>
                <a:spcPct val="115000"/>
              </a:lnSpc>
              <a:spcBef>
                <a:spcPts val="0"/>
              </a:spcBef>
              <a:spcAft>
                <a:spcPts val="0"/>
              </a:spcAft>
              <a:buClr>
                <a:srgbClr val="FFFFFF"/>
              </a:buClr>
              <a:buSzPts val="1900"/>
              <a:buChar char="●"/>
            </a:pPr>
            <a:r>
              <a:rPr lang="en" sz="1900">
                <a:solidFill>
                  <a:srgbClr val="FFFFFF"/>
                </a:solidFill>
              </a:rPr>
              <a:t>Experiential Learning</a:t>
            </a:r>
            <a:endParaRPr sz="19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